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&amp;ehk=Ekpjsh5bhEf" ContentType="image/jpeg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78" r:id="rId3"/>
    <p:sldId id="271" r:id="rId4"/>
    <p:sldId id="272" r:id="rId5"/>
    <p:sldId id="263" r:id="rId6"/>
    <p:sldId id="275" r:id="rId7"/>
    <p:sldId id="276" r:id="rId8"/>
    <p:sldId id="277" r:id="rId9"/>
    <p:sldId id="279" r:id="rId10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4DD"/>
    <a:srgbClr val="43794D"/>
    <a:srgbClr val="7CB687"/>
    <a:srgbClr val="605348"/>
    <a:srgbClr val="C9E1CD"/>
    <a:srgbClr val="BFDBC4"/>
    <a:srgbClr val="68A5CC"/>
    <a:srgbClr val="9CC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9" autoAdjust="0"/>
    <p:restoredTop sz="96366" autoAdjust="0"/>
  </p:normalViewPr>
  <p:slideViewPr>
    <p:cSldViewPr>
      <p:cViewPr varScale="1">
        <p:scale>
          <a:sx n="106" d="100"/>
          <a:sy n="106" d="100"/>
        </p:scale>
        <p:origin x="924" y="114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D3CF9-B2EE-462F-8397-6365326A8073}" type="datetimeFigureOut">
              <a:rPr lang="fr-FR" smtClean="0"/>
              <a:t>09/05/2018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0D3E2-49CC-4F6A-9C70-12EF0ED4AD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1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9BD0-B039-494B-A90F-84BA44F309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D3E2-49CC-4F6A-9C70-12EF0ED4AD9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84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0D3E2-49CC-4F6A-9C70-12EF0ED4AD9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84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6430-2F4E-4799-A5AE-B8F0FB8DC6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3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432F-D2C2-44F0-A50B-7341903C2442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0B35-C071-4CE9-AEA6-C4A09488A4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502" y="116633"/>
            <a:ext cx="1385045" cy="8642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432F-D2C2-44F0-A50B-7341903C2442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0B35-C071-4CE9-AEA6-C4A09488A4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432F-D2C2-44F0-A50B-7341903C2442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0B35-C071-4CE9-AEA6-C4A09488A4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432F-D2C2-44F0-A50B-7341903C2442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0B35-C071-4CE9-AEA6-C4A09488A46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3" y="5582499"/>
            <a:ext cx="871259" cy="54366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432F-D2C2-44F0-A50B-7341903C2442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0B35-C071-4CE9-AEA6-C4A09488A4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432F-D2C2-44F0-A50B-7341903C2442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0B35-C071-4CE9-AEA6-C4A09488A4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432F-D2C2-44F0-A50B-7341903C2442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0B35-C071-4CE9-AEA6-C4A09488A4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432F-D2C2-44F0-A50B-7341903C2442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0B35-C071-4CE9-AEA6-C4A09488A4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432F-D2C2-44F0-A50B-7341903C2442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0B35-C071-4CE9-AEA6-C4A09488A4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432F-D2C2-44F0-A50B-7341903C2442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0B35-C071-4CE9-AEA6-C4A09488A4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432F-D2C2-44F0-A50B-7341903C2442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0B35-C071-4CE9-AEA6-C4A09488A4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D432F-D2C2-44F0-A50B-7341903C2442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B0B35-C071-4CE9-AEA6-C4A09488A46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6B182-5303-4D8B-A7F9-DA4D03418A22}"/>
              </a:ext>
            </a:extLst>
          </p:cNvPr>
          <p:cNvSpPr/>
          <p:nvPr userDrawn="1"/>
        </p:nvSpPr>
        <p:spPr>
          <a:xfrm rot="867203">
            <a:off x="10903802" y="229887"/>
            <a:ext cx="1225998" cy="6538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JFTL </a:t>
            </a:r>
            <a:r>
              <a:rPr lang="en-US" b="1" dirty="0">
                <a:solidFill>
                  <a:srgbClr val="C00000"/>
                </a:solidFill>
              </a:rPr>
              <a:t>2018</a:t>
            </a:r>
          </a:p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XQual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reativity103.com/collections/Paper/slides/paper_creases.html" TargetMode="External"/><Relationship Id="rId4" Type="http://schemas.openxmlformats.org/officeDocument/2006/relationships/image" Target="../media/image4.jpg&amp;ehk=Ekpjsh5bhE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reativity103.com/collections/Paper/slides/paper_creases.html" TargetMode="External"/><Relationship Id="rId4" Type="http://schemas.openxmlformats.org/officeDocument/2006/relationships/image" Target="../media/image4.jpg&amp;ehk=Ekpjsh5bhE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548CCD6-B111-4C60-AFB6-C5527207D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20" y="643466"/>
            <a:ext cx="681476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35442"/>
      </p:ext>
    </p:extLst>
  </p:cSld>
  <p:clrMapOvr>
    <a:masterClrMapping/>
  </p:clrMapOvr>
  <p:transition spd="slow" advTm="2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10B5ED3A-6F9A-45AC-BB3D-E0DE19AFB2F0}"/>
              </a:ext>
            </a:extLst>
          </p:cNvPr>
          <p:cNvGrpSpPr/>
          <p:nvPr/>
        </p:nvGrpSpPr>
        <p:grpSpPr>
          <a:xfrm rot="505167">
            <a:off x="2036988" y="1644640"/>
            <a:ext cx="8320060" cy="3434834"/>
            <a:chOff x="683984" y="1049853"/>
            <a:chExt cx="11093413" cy="457977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72DD39-2C45-4FC9-8D95-CFCDE236C2D4}"/>
                </a:ext>
              </a:extLst>
            </p:cNvPr>
            <p:cNvSpPr/>
            <p:nvPr/>
          </p:nvSpPr>
          <p:spPr>
            <a:xfrm rot="21100304">
              <a:off x="781653" y="1842964"/>
              <a:ext cx="10524324" cy="2979133"/>
            </a:xfrm>
            <a:prstGeom prst="rect">
              <a:avLst/>
            </a:prstGeom>
            <a:blipFill>
              <a:blip r:embed="rId4">
                <a:extLs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6000" b="1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XStudio</a:t>
              </a:r>
              <a:r>
                <a:rPr lang="fr-FR" sz="6000" b="1" dirty="0">
                  <a:solidFill>
                    <a:srgbClr val="C00000"/>
                  </a:solidFill>
                  <a:latin typeface="Bradley Hand ITC" panose="03070402050302030203" pitchFamily="66" charset="0"/>
                </a:rPr>
                <a:t> </a:t>
              </a:r>
              <a:r>
                <a:rPr lang="fr-FR" sz="6000" b="1" dirty="0" err="1">
                  <a:solidFill>
                    <a:srgbClr val="C00000"/>
                  </a:solidFill>
                  <a:latin typeface="Bradley Hand ITC" panose="03070402050302030203" pitchFamily="66" charset="0"/>
                </a:rPr>
                <a:t>is</a:t>
              </a:r>
              <a:r>
                <a:rPr lang="fr-FR" sz="6000" b="1" dirty="0">
                  <a:solidFill>
                    <a:srgbClr val="C00000"/>
                  </a:solidFill>
                  <a:latin typeface="Bradley Hand ITC" panose="03070402050302030203" pitchFamily="66" charset="0"/>
                </a:rPr>
                <a:t> a test </a:t>
              </a:r>
              <a:r>
                <a:rPr lang="fr-FR" sz="6000" b="1" dirty="0" err="1">
                  <a:solidFill>
                    <a:srgbClr val="C00000"/>
                  </a:solidFill>
                  <a:latin typeface="Bradley Hand ITC" panose="03070402050302030203" pitchFamily="66" charset="0"/>
                </a:rPr>
                <a:t>orchestrator</a:t>
              </a:r>
              <a:endParaRPr lang="fr-FR" sz="6000" b="1" dirty="0">
                <a:solidFill>
                  <a:srgbClr val="C00000"/>
                </a:solidFill>
                <a:latin typeface="Bradley Hand ITC" panose="03070402050302030203" pitchFamily="66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F7AD719-026F-43B5-8CC6-ADCA3C929A39}"/>
                </a:ext>
              </a:extLst>
            </p:cNvPr>
            <p:cNvSpPr/>
            <p:nvPr/>
          </p:nvSpPr>
          <p:spPr>
            <a:xfrm rot="21446698">
              <a:off x="922736" y="2393668"/>
              <a:ext cx="937263" cy="176146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FF5AE3B-E8D4-4BE1-847A-19D1C84FE808}"/>
                </a:ext>
              </a:extLst>
            </p:cNvPr>
            <p:cNvSpPr/>
            <p:nvPr/>
          </p:nvSpPr>
          <p:spPr>
            <a:xfrm rot="5111432">
              <a:off x="10833925" y="1949055"/>
              <a:ext cx="610995" cy="175802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DB00CBA-2F2C-432C-B706-266CCEFF5F7B}"/>
                </a:ext>
              </a:extLst>
            </p:cNvPr>
            <p:cNvSpPr/>
            <p:nvPr/>
          </p:nvSpPr>
          <p:spPr>
            <a:xfrm rot="20803733">
              <a:off x="7100126" y="1477871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745AB13-7C1D-46C7-8926-AE95377F23C0}"/>
                </a:ext>
              </a:extLst>
            </p:cNvPr>
            <p:cNvSpPr/>
            <p:nvPr/>
          </p:nvSpPr>
          <p:spPr>
            <a:xfrm rot="21103212">
              <a:off x="4220751" y="1872041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CBC719C-5C9A-4120-928A-1286AF3F2520}"/>
                </a:ext>
              </a:extLst>
            </p:cNvPr>
            <p:cNvSpPr/>
            <p:nvPr/>
          </p:nvSpPr>
          <p:spPr>
            <a:xfrm rot="12373321">
              <a:off x="683984" y="5382338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A1C492A-CF62-4A25-8CA8-06F7E18C158C}"/>
                </a:ext>
              </a:extLst>
            </p:cNvPr>
            <p:cNvSpPr/>
            <p:nvPr/>
          </p:nvSpPr>
          <p:spPr>
            <a:xfrm rot="10083503">
              <a:off x="6021987" y="4696334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3440A3C-C80F-412A-9A34-020373E2DD19}"/>
                </a:ext>
              </a:extLst>
            </p:cNvPr>
            <p:cNvSpPr/>
            <p:nvPr/>
          </p:nvSpPr>
          <p:spPr>
            <a:xfrm rot="8870420">
              <a:off x="10727856" y="3899247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FA6A43-E38F-4947-956F-392B498C4B87}"/>
                </a:ext>
              </a:extLst>
            </p:cNvPr>
            <p:cNvSpPr/>
            <p:nvPr/>
          </p:nvSpPr>
          <p:spPr>
            <a:xfrm rot="11818520">
              <a:off x="10403463" y="1049853"/>
              <a:ext cx="1049541" cy="247293"/>
            </a:xfrm>
            <a:prstGeom prst="rect">
              <a:avLst/>
            </a:prstGeom>
            <a:solidFill>
              <a:schemeClr val="bg1">
                <a:lumMod val="95000"/>
                <a:alpha val="65000"/>
              </a:schemeClr>
            </a:soli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818280325"/>
      </p:ext>
    </p:extLst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isque magnétique 3"/>
          <p:cNvSpPr/>
          <p:nvPr/>
        </p:nvSpPr>
        <p:spPr>
          <a:xfrm>
            <a:off x="4727848" y="4691646"/>
            <a:ext cx="1361307" cy="1200329"/>
          </a:xfrm>
          <a:prstGeom prst="flowChartMagneticDisk">
            <a:avLst/>
          </a:prstGeom>
          <a:solidFill>
            <a:srgbClr val="BDCA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>
                <a:solidFill>
                  <a:sysClr val="windowText" lastClr="000000"/>
                </a:solidFill>
              </a:rPr>
              <a:t>Database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071664" y="2230390"/>
            <a:ext cx="1296144" cy="1772062"/>
          </a:xfrm>
          <a:prstGeom prst="roundRect">
            <a:avLst>
              <a:gd name="adj" fmla="val 777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>
                <a:solidFill>
                  <a:schemeClr val="bg1"/>
                </a:solidFill>
                <a:latin typeface="Century Gothic" pitchFamily="34" charset="0"/>
                <a:cs typeface="MV Boli" pitchFamily="2" charset="0"/>
              </a:rPr>
              <a:t>XStudio Server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067934" y="337160"/>
            <a:ext cx="5811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1">
                <a:solidFill>
                  <a:schemeClr val="bg1"/>
                </a:solidFill>
              </a:rPr>
              <a:t>XStudio allows you to manage products / projects (targets), requirements, specifications, tests, test cases, campaigns and test sessions, resources ...</a:t>
            </a:r>
            <a:endParaRPr lang="fr-FR" sz="2400" noProof="1">
              <a:solidFill>
                <a:schemeClr val="bg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6879704" y="3040198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1">
                <a:solidFill>
                  <a:schemeClr val="bg1"/>
                </a:solidFill>
              </a:rPr>
              <a:t>... using a rich client (JWS) or a WEB client (JS)</a:t>
            </a:r>
            <a:endParaRPr lang="fr-FR" sz="2400" noProof="1">
              <a:solidFill>
                <a:schemeClr val="bg1"/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7777336" y="668007"/>
            <a:ext cx="1512168" cy="907966"/>
          </a:xfrm>
          <a:prstGeom prst="roundRect">
            <a:avLst>
              <a:gd name="adj" fmla="val 77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>
                <a:solidFill>
                  <a:schemeClr val="tx1"/>
                </a:solidFill>
              </a:rPr>
              <a:t>Xstudio.Web</a:t>
            </a:r>
          </a:p>
        </p:txBody>
      </p:sp>
      <p:sp>
        <p:nvSpPr>
          <p:cNvPr id="50" name="Rectangle à coins arrondis 49"/>
          <p:cNvSpPr/>
          <p:nvPr/>
        </p:nvSpPr>
        <p:spPr>
          <a:xfrm>
            <a:off x="7777336" y="1595566"/>
            <a:ext cx="1512168" cy="907966"/>
          </a:xfrm>
          <a:prstGeom prst="roundRect">
            <a:avLst>
              <a:gd name="adj" fmla="val 777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>
                <a:solidFill>
                  <a:schemeClr val="bg1"/>
                </a:solidFill>
                <a:latin typeface="Century Gothic" pitchFamily="34" charset="0"/>
                <a:cs typeface="MV Boli" pitchFamily="2" charset="0"/>
              </a:rPr>
              <a:t>XStudio</a:t>
            </a:r>
          </a:p>
        </p:txBody>
      </p:sp>
      <p:cxnSp>
        <p:nvCxnSpPr>
          <p:cNvPr id="52" name="Connecteur droit avec flèche 51"/>
          <p:cNvCxnSpPr>
            <a:cxnSpLocks/>
            <a:stCxn id="5" idx="3"/>
            <a:endCxn id="49" idx="1"/>
          </p:cNvCxnSpPr>
          <p:nvPr/>
        </p:nvCxnSpPr>
        <p:spPr>
          <a:xfrm flipV="1">
            <a:off x="4367808" y="1121990"/>
            <a:ext cx="3409528" cy="1994431"/>
          </a:xfrm>
          <a:prstGeom prst="straightConnector1">
            <a:avLst/>
          </a:prstGeom>
          <a:ln w="38100">
            <a:solidFill>
              <a:schemeClr val="bg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6096000" y="4785049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noProof="1">
                <a:solidFill>
                  <a:schemeClr val="bg1"/>
                </a:solidFill>
              </a:rPr>
              <a:t>... all the data, their traceability and the results are managed in a relational database</a:t>
            </a:r>
            <a:endParaRPr lang="fr-FR" sz="2400" noProof="1">
              <a:solidFill>
                <a:schemeClr val="bg1"/>
              </a:solidFill>
            </a:endParaRPr>
          </a:p>
        </p:txBody>
      </p:sp>
      <p:cxnSp>
        <p:nvCxnSpPr>
          <p:cNvPr id="56" name="Connecteur droit avec flèche 55"/>
          <p:cNvCxnSpPr>
            <a:cxnSpLocks/>
            <a:stCxn id="5" idx="2"/>
            <a:endCxn id="4" idx="2"/>
          </p:cNvCxnSpPr>
          <p:nvPr/>
        </p:nvCxnSpPr>
        <p:spPr>
          <a:xfrm>
            <a:off x="3719736" y="4002452"/>
            <a:ext cx="1008112" cy="1289359"/>
          </a:xfrm>
          <a:prstGeom prst="straightConnector1">
            <a:avLst/>
          </a:prstGeom>
          <a:ln w="38100">
            <a:solidFill>
              <a:schemeClr val="bg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51">
            <a:extLst>
              <a:ext uri="{FF2B5EF4-FFF2-40B4-BE49-F238E27FC236}">
                <a16:creationId xmlns:a16="http://schemas.microsoft.com/office/drawing/2014/main" id="{D6EEA869-B8FE-4D1B-9CAA-0C98DBE7C903}"/>
              </a:ext>
            </a:extLst>
          </p:cNvPr>
          <p:cNvCxnSpPr>
            <a:cxnSpLocks/>
            <a:stCxn id="4" idx="1"/>
            <a:endCxn id="50" idx="1"/>
          </p:cNvCxnSpPr>
          <p:nvPr/>
        </p:nvCxnSpPr>
        <p:spPr>
          <a:xfrm flipV="1">
            <a:off x="5408502" y="2049549"/>
            <a:ext cx="2368834" cy="2642097"/>
          </a:xfrm>
          <a:prstGeom prst="straightConnector1">
            <a:avLst/>
          </a:prstGeom>
          <a:ln w="38100">
            <a:solidFill>
              <a:schemeClr val="bg1"/>
            </a:solidFill>
            <a:headEnd type="stealt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62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0">
        <p15:prstTrans prst="prestige"/>
      </p:transition>
    </mc:Choice>
    <mc:Fallback xmlns="">
      <p:transition spd="slow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Disque magnétique 3"/>
          <p:cNvSpPr/>
          <p:nvPr/>
        </p:nvSpPr>
        <p:spPr>
          <a:xfrm>
            <a:off x="2980408" y="5498014"/>
            <a:ext cx="1338692" cy="950808"/>
          </a:xfrm>
          <a:prstGeom prst="flowChartMagneticDisk">
            <a:avLst/>
          </a:prstGeom>
          <a:solidFill>
            <a:srgbClr val="BDCA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>
                <a:solidFill>
                  <a:sysClr val="windowText" lastClr="000000"/>
                </a:solidFill>
              </a:rPr>
              <a:t>Database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2305776" y="2513439"/>
            <a:ext cx="1296144" cy="1772062"/>
          </a:xfrm>
          <a:prstGeom prst="roundRect">
            <a:avLst>
              <a:gd name="adj" fmla="val 777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>
                <a:solidFill>
                  <a:schemeClr val="bg1"/>
                </a:solidFill>
                <a:latin typeface="Century Gothic" pitchFamily="34" charset="0"/>
                <a:cs typeface="MV Boli" pitchFamily="2" charset="0"/>
              </a:rPr>
              <a:t>XStudio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065077" y="3020843"/>
            <a:ext cx="1085119" cy="1054215"/>
          </a:xfrm>
          <a:prstGeom prst="roundRect">
            <a:avLst>
              <a:gd name="adj" fmla="val 96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>
                <a:solidFill>
                  <a:schemeClr val="tx1"/>
                </a:solidFill>
                <a:latin typeface="Century Gothic" pitchFamily="34" charset="0"/>
                <a:cs typeface="MV Boli" pitchFamily="2" charset="0"/>
              </a:rPr>
              <a:t>XAgent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751639" y="3191053"/>
            <a:ext cx="1085119" cy="1054215"/>
          </a:xfrm>
          <a:prstGeom prst="roundRect">
            <a:avLst>
              <a:gd name="adj" fmla="val 96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>
                <a:solidFill>
                  <a:schemeClr val="tx1"/>
                </a:solidFill>
                <a:latin typeface="Century Gothic" pitchFamily="34" charset="0"/>
                <a:cs typeface="MV Boli" pitchFamily="2" charset="0"/>
              </a:rPr>
              <a:t>XAgent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509014" y="4341799"/>
            <a:ext cx="1085119" cy="1054215"/>
          </a:xfrm>
          <a:prstGeom prst="roundRect">
            <a:avLst>
              <a:gd name="adj" fmla="val 96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>
                <a:solidFill>
                  <a:schemeClr val="tx1"/>
                </a:solidFill>
                <a:latin typeface="Century Gothic" pitchFamily="34" charset="0"/>
                <a:cs typeface="MV Boli" pitchFamily="2" charset="0"/>
              </a:rPr>
              <a:t>XAgent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88957" y="397981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1" name="Rectangle 10"/>
          <p:cNvSpPr/>
          <p:nvPr/>
        </p:nvSpPr>
        <p:spPr>
          <a:xfrm>
            <a:off x="8836557" y="382741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2" name="Rectangle 11"/>
          <p:cNvSpPr/>
          <p:nvPr/>
        </p:nvSpPr>
        <p:spPr>
          <a:xfrm>
            <a:off x="8684157" y="367501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3" name="Rectangle 12"/>
          <p:cNvSpPr/>
          <p:nvPr/>
        </p:nvSpPr>
        <p:spPr>
          <a:xfrm>
            <a:off x="8531757" y="352261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400" noProof="1"/>
              <a:t>UFT Tests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9447" y="4880904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5" name="Rectangle 14"/>
          <p:cNvSpPr/>
          <p:nvPr/>
        </p:nvSpPr>
        <p:spPr>
          <a:xfrm>
            <a:off x="8847047" y="4728504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6" name="Rectangle 15"/>
          <p:cNvSpPr/>
          <p:nvPr/>
        </p:nvSpPr>
        <p:spPr>
          <a:xfrm>
            <a:off x="8694647" y="4576104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7" name="Rectangle 16"/>
          <p:cNvSpPr/>
          <p:nvPr/>
        </p:nvSpPr>
        <p:spPr>
          <a:xfrm>
            <a:off x="8542247" y="4423704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400" noProof="1"/>
              <a:t>JUnit Tests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99447" y="580700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9" name="Rectangle 18"/>
          <p:cNvSpPr/>
          <p:nvPr/>
        </p:nvSpPr>
        <p:spPr>
          <a:xfrm>
            <a:off x="8847047" y="565460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20" name="Rectangle 19"/>
          <p:cNvSpPr/>
          <p:nvPr/>
        </p:nvSpPr>
        <p:spPr>
          <a:xfrm>
            <a:off x="8694647" y="550220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21" name="Rectangle 20"/>
          <p:cNvSpPr/>
          <p:nvPr/>
        </p:nvSpPr>
        <p:spPr>
          <a:xfrm>
            <a:off x="8542247" y="534980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400" noProof="1"/>
              <a:t>Selenium Tests</a:t>
            </a:r>
          </a:p>
        </p:txBody>
      </p:sp>
      <p:pic>
        <p:nvPicPr>
          <p:cNvPr id="22" name="Picture 4" descr="W:\Icons\LGPL_nuvola-1.0\nuvola\128x128\apps\edu_language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75"/>
                    </a14:imgEffect>
                    <a14:imgEffect>
                      <a14:saturation sat="40000"/>
                    </a14:imgEffect>
                    <a14:imgEffect>
                      <a14:brightnessContrast bright="-3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708" y="138975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379629" y="1119534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79629" y="1565131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79629" y="2010728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79629" y="2456325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79629" y="2901923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79629" y="3999281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UFT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79629" y="4890762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Junit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379629" y="5826866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Selenium</a:t>
            </a:r>
          </a:p>
        </p:txBody>
      </p:sp>
      <p:cxnSp>
        <p:nvCxnSpPr>
          <p:cNvPr id="31" name="Connecteur en angle 30"/>
          <p:cNvCxnSpPr>
            <a:stCxn id="28" idx="3"/>
            <a:endCxn id="13" idx="1"/>
          </p:cNvCxnSpPr>
          <p:nvPr/>
        </p:nvCxnSpPr>
        <p:spPr>
          <a:xfrm flipV="1">
            <a:off x="8243442" y="3641869"/>
            <a:ext cx="288315" cy="5511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28" idx="3"/>
            <a:endCxn id="12" idx="1"/>
          </p:cNvCxnSpPr>
          <p:nvPr/>
        </p:nvCxnSpPr>
        <p:spPr>
          <a:xfrm flipV="1">
            <a:off x="8243442" y="3794269"/>
            <a:ext cx="440715" cy="3987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/>
          <p:cNvCxnSpPr>
            <a:stCxn id="28" idx="3"/>
            <a:endCxn id="11" idx="1"/>
          </p:cNvCxnSpPr>
          <p:nvPr/>
        </p:nvCxnSpPr>
        <p:spPr>
          <a:xfrm flipV="1">
            <a:off x="8243442" y="3946669"/>
            <a:ext cx="593115" cy="2463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28" idx="3"/>
            <a:endCxn id="10" idx="1"/>
          </p:cNvCxnSpPr>
          <p:nvPr/>
        </p:nvCxnSpPr>
        <p:spPr>
          <a:xfrm flipV="1">
            <a:off x="8243442" y="4099069"/>
            <a:ext cx="745515" cy="939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29" idx="3"/>
            <a:endCxn id="17" idx="1"/>
          </p:cNvCxnSpPr>
          <p:nvPr/>
        </p:nvCxnSpPr>
        <p:spPr>
          <a:xfrm flipV="1">
            <a:off x="8243442" y="4542962"/>
            <a:ext cx="298805" cy="54151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stCxn id="29" idx="3"/>
            <a:endCxn id="16" idx="1"/>
          </p:cNvCxnSpPr>
          <p:nvPr/>
        </p:nvCxnSpPr>
        <p:spPr>
          <a:xfrm flipV="1">
            <a:off x="8243442" y="4695362"/>
            <a:ext cx="451205" cy="38911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29" idx="3"/>
            <a:endCxn id="15" idx="1"/>
          </p:cNvCxnSpPr>
          <p:nvPr/>
        </p:nvCxnSpPr>
        <p:spPr>
          <a:xfrm flipV="1">
            <a:off x="8243442" y="4847762"/>
            <a:ext cx="603605" cy="23671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ngle 37"/>
          <p:cNvCxnSpPr>
            <a:stCxn id="29" idx="3"/>
            <a:endCxn id="14" idx="1"/>
          </p:cNvCxnSpPr>
          <p:nvPr/>
        </p:nvCxnSpPr>
        <p:spPr>
          <a:xfrm flipV="1">
            <a:off x="8243442" y="5000162"/>
            <a:ext cx="756005" cy="8431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>
            <a:stCxn id="30" idx="3"/>
            <a:endCxn id="21" idx="1"/>
          </p:cNvCxnSpPr>
          <p:nvPr/>
        </p:nvCxnSpPr>
        <p:spPr>
          <a:xfrm flipV="1">
            <a:off x="8243442" y="5469058"/>
            <a:ext cx="298805" cy="55152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ngle 39"/>
          <p:cNvCxnSpPr>
            <a:stCxn id="30" idx="3"/>
            <a:endCxn id="20" idx="1"/>
          </p:cNvCxnSpPr>
          <p:nvPr/>
        </p:nvCxnSpPr>
        <p:spPr>
          <a:xfrm flipV="1">
            <a:off x="8243442" y="5621458"/>
            <a:ext cx="451205" cy="39912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>
            <a:stCxn id="30" idx="3"/>
            <a:endCxn id="19" idx="1"/>
          </p:cNvCxnSpPr>
          <p:nvPr/>
        </p:nvCxnSpPr>
        <p:spPr>
          <a:xfrm flipV="1">
            <a:off x="8243442" y="5773858"/>
            <a:ext cx="603605" cy="24672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ngle 41"/>
          <p:cNvCxnSpPr>
            <a:stCxn id="30" idx="3"/>
            <a:endCxn id="18" idx="1"/>
          </p:cNvCxnSpPr>
          <p:nvPr/>
        </p:nvCxnSpPr>
        <p:spPr>
          <a:xfrm flipV="1">
            <a:off x="8243442" y="5926258"/>
            <a:ext cx="756005" cy="9432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colade ouvrante 42"/>
          <p:cNvSpPr/>
          <p:nvPr/>
        </p:nvSpPr>
        <p:spPr>
          <a:xfrm rot="5400000">
            <a:off x="8533812" y="-385369"/>
            <a:ext cx="216025" cy="2516168"/>
          </a:xfrm>
          <a:prstGeom prst="leftBrace">
            <a:avLst>
              <a:gd name="adj1" fmla="val 35123"/>
              <a:gd name="adj2" fmla="val 50000"/>
            </a:avLst>
          </a:prstGeom>
          <a:ln>
            <a:solidFill>
              <a:srgbClr val="68A5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4" name="ZoneTexte 43"/>
          <p:cNvSpPr txBox="1"/>
          <p:nvPr/>
        </p:nvSpPr>
        <p:spPr>
          <a:xfrm>
            <a:off x="7752185" y="354571"/>
            <a:ext cx="2457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noProof="1">
                <a:solidFill>
                  <a:srgbClr val="9BC4DD"/>
                </a:solidFill>
              </a:rPr>
              <a:t>Physical execution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991544" y="476672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1">
                <a:solidFill>
                  <a:schemeClr val="bg1"/>
                </a:solidFill>
              </a:rPr>
              <a:t>XStudio and XAgent use shared database data to </a:t>
            </a:r>
            <a:r>
              <a:rPr lang="en-US" sz="2400" b="1" u="sng" noProof="1">
                <a:solidFill>
                  <a:schemeClr val="bg1"/>
                </a:solidFill>
              </a:rPr>
              <a:t>orchestrate</a:t>
            </a:r>
            <a:r>
              <a:rPr lang="en-US" sz="2400" b="1" noProof="1">
                <a:solidFill>
                  <a:schemeClr val="bg1"/>
                </a:solidFill>
              </a:rPr>
              <a:t> tests in campaigns</a:t>
            </a:r>
            <a:endParaRPr lang="fr-FR" sz="2400" b="1" noProof="1">
              <a:solidFill>
                <a:schemeClr val="bg1"/>
              </a:solidFill>
            </a:endParaRPr>
          </a:p>
        </p:txBody>
      </p:sp>
      <p:cxnSp>
        <p:nvCxnSpPr>
          <p:cNvPr id="46" name="Connecteur droit avec flèche 45"/>
          <p:cNvCxnSpPr>
            <a:cxnSpLocks/>
            <a:stCxn id="4" idx="1"/>
            <a:endCxn id="5" idx="2"/>
          </p:cNvCxnSpPr>
          <p:nvPr/>
        </p:nvCxnSpPr>
        <p:spPr>
          <a:xfrm flipH="1" flipV="1">
            <a:off x="2953848" y="4285501"/>
            <a:ext cx="695906" cy="1212513"/>
          </a:xfrm>
          <a:prstGeom prst="straightConnector1">
            <a:avLst/>
          </a:prstGeom>
          <a:ln w="38100">
            <a:solidFill>
              <a:schemeClr val="bg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cxnSpLocks/>
            <a:stCxn id="4" idx="1"/>
            <a:endCxn id="8" idx="2"/>
          </p:cNvCxnSpPr>
          <p:nvPr/>
        </p:nvCxnSpPr>
        <p:spPr>
          <a:xfrm flipV="1">
            <a:off x="3649754" y="4245268"/>
            <a:ext cx="644445" cy="1252746"/>
          </a:xfrm>
          <a:prstGeom prst="straightConnector1">
            <a:avLst/>
          </a:prstGeom>
          <a:ln w="38100">
            <a:solidFill>
              <a:schemeClr val="bg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cxnSpLocks/>
            <a:stCxn id="4" idx="1"/>
            <a:endCxn id="6" idx="2"/>
          </p:cNvCxnSpPr>
          <p:nvPr/>
        </p:nvCxnSpPr>
        <p:spPr>
          <a:xfrm flipV="1">
            <a:off x="3649754" y="4075058"/>
            <a:ext cx="1957883" cy="1422956"/>
          </a:xfrm>
          <a:prstGeom prst="straightConnector1">
            <a:avLst/>
          </a:prstGeom>
          <a:ln w="38100">
            <a:solidFill>
              <a:schemeClr val="bg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cxnSpLocks/>
            <a:stCxn id="4" idx="1"/>
            <a:endCxn id="9" idx="1"/>
          </p:cNvCxnSpPr>
          <p:nvPr/>
        </p:nvCxnSpPr>
        <p:spPr>
          <a:xfrm flipV="1">
            <a:off x="3649754" y="4868907"/>
            <a:ext cx="1859260" cy="629107"/>
          </a:xfrm>
          <a:prstGeom prst="straightConnector1">
            <a:avLst/>
          </a:prstGeom>
          <a:ln w="38100">
            <a:solidFill>
              <a:schemeClr val="bg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à coins arrondis 4">
            <a:extLst>
              <a:ext uri="{FF2B5EF4-FFF2-40B4-BE49-F238E27FC236}">
                <a16:creationId xmlns:a16="http://schemas.microsoft.com/office/drawing/2014/main" id="{2FAD2919-16D6-44C4-98CF-A840EF49D470}"/>
              </a:ext>
            </a:extLst>
          </p:cNvPr>
          <p:cNvSpPr/>
          <p:nvPr/>
        </p:nvSpPr>
        <p:spPr>
          <a:xfrm>
            <a:off x="644586" y="3466678"/>
            <a:ext cx="1268442" cy="1772062"/>
          </a:xfrm>
          <a:prstGeom prst="roundRect">
            <a:avLst>
              <a:gd name="adj" fmla="val 77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>
                <a:solidFill>
                  <a:schemeClr val="tx1"/>
                </a:solidFill>
              </a:rPr>
              <a:t>XStudio.</a:t>
            </a:r>
          </a:p>
          <a:p>
            <a:pPr algn="ctr"/>
            <a:r>
              <a:rPr lang="fr-FR" noProof="1">
                <a:solidFill>
                  <a:schemeClr val="tx1"/>
                </a:solidFill>
              </a:rPr>
              <a:t>Web</a:t>
            </a:r>
          </a:p>
        </p:txBody>
      </p:sp>
      <p:cxnSp>
        <p:nvCxnSpPr>
          <p:cNvPr id="53" name="Connecteur droit avec flèche 45">
            <a:extLst>
              <a:ext uri="{FF2B5EF4-FFF2-40B4-BE49-F238E27FC236}">
                <a16:creationId xmlns:a16="http://schemas.microsoft.com/office/drawing/2014/main" id="{15480AC4-C4E7-4D23-B7CB-FF54F56A78AB}"/>
              </a:ext>
            </a:extLst>
          </p:cNvPr>
          <p:cNvCxnSpPr>
            <a:cxnSpLocks/>
            <a:stCxn id="4" idx="1"/>
            <a:endCxn id="48" idx="3"/>
          </p:cNvCxnSpPr>
          <p:nvPr/>
        </p:nvCxnSpPr>
        <p:spPr>
          <a:xfrm flipH="1" flipV="1">
            <a:off x="1913028" y="4352709"/>
            <a:ext cx="1736726" cy="1145305"/>
          </a:xfrm>
          <a:prstGeom prst="straightConnector1">
            <a:avLst/>
          </a:prstGeom>
          <a:ln w="38100">
            <a:solidFill>
              <a:schemeClr val="bg1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922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000">
        <p159:morph option="byObject"/>
      </p:transition>
    </mc:Choice>
    <mc:Fallback xmlns="">
      <p:transition spd="slow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rganigramme : Disque magnétique 46"/>
          <p:cNvSpPr/>
          <p:nvPr/>
        </p:nvSpPr>
        <p:spPr>
          <a:xfrm>
            <a:off x="1710561" y="2754091"/>
            <a:ext cx="1276579" cy="1700609"/>
          </a:xfrm>
          <a:prstGeom prst="flowChartMagneticDisk">
            <a:avLst/>
          </a:prstGeom>
          <a:solidFill>
            <a:srgbClr val="BDCA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>
                <a:solidFill>
                  <a:sysClr val="windowText" lastClr="000000"/>
                </a:solidFill>
              </a:rPr>
              <a:t>Database</a:t>
            </a:r>
          </a:p>
        </p:txBody>
      </p:sp>
      <p:sp>
        <p:nvSpPr>
          <p:cNvPr id="56" name="Rectangle à coins arrondis 55"/>
          <p:cNvSpPr/>
          <p:nvPr/>
        </p:nvSpPr>
        <p:spPr>
          <a:xfrm>
            <a:off x="4963160" y="1029714"/>
            <a:ext cx="2098693" cy="5544616"/>
          </a:xfrm>
          <a:prstGeom prst="roundRect">
            <a:avLst>
              <a:gd name="adj" fmla="val 7792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57" name="Rectangle 56"/>
          <p:cNvSpPr/>
          <p:nvPr/>
        </p:nvSpPr>
        <p:spPr>
          <a:xfrm>
            <a:off x="5323201" y="3466004"/>
            <a:ext cx="1467227" cy="292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noProof="1"/>
              <a:t>UFT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323201" y="3761523"/>
            <a:ext cx="1467227" cy="292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noProof="1"/>
              <a:t>JUnit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323201" y="4057042"/>
            <a:ext cx="1467227" cy="292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noProof="1"/>
              <a:t>Selenium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3136155" y="1559675"/>
            <a:ext cx="1678252" cy="2420134"/>
          </a:xfrm>
          <a:prstGeom prst="roundRect">
            <a:avLst>
              <a:gd name="adj" fmla="val 777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>
                <a:solidFill>
                  <a:schemeClr val="bg1"/>
                </a:solidFill>
                <a:latin typeface="Century Gothic" pitchFamily="34" charset="0"/>
                <a:cs typeface="MV Boli" pitchFamily="2" charset="0"/>
              </a:rPr>
              <a:t>XStudio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3131156" y="4526708"/>
            <a:ext cx="1678252" cy="1399551"/>
          </a:xfrm>
          <a:prstGeom prst="roundRect">
            <a:avLst>
              <a:gd name="adj" fmla="val 96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noProof="1">
                <a:solidFill>
                  <a:schemeClr val="tx1"/>
                </a:solidFill>
                <a:latin typeface="Century Gothic" pitchFamily="34" charset="0"/>
                <a:cs typeface="MV Boli" pitchFamily="2" charset="0"/>
              </a:rPr>
              <a:t>XAgent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23201" y="4352561"/>
            <a:ext cx="1467227" cy="292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noProof="1"/>
              <a:t>JMeter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323201" y="4648080"/>
            <a:ext cx="1467227" cy="292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noProof="1"/>
              <a:t>SoapUI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323201" y="4943599"/>
            <a:ext cx="1467227" cy="292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noProof="1"/>
              <a:t>Ranorex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23201" y="5239117"/>
            <a:ext cx="1467227" cy="292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noProof="1"/>
              <a:t>TestComplete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323201" y="5534636"/>
            <a:ext cx="1467227" cy="292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noProof="1"/>
              <a:t>NUnit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23201" y="5830152"/>
            <a:ext cx="1467227" cy="2929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600" noProof="1"/>
              <a:t>Squish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23201" y="1452508"/>
            <a:ext cx="1467227" cy="2929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Manual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323201" y="1741620"/>
            <a:ext cx="1467227" cy="2929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Simple Manual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23201" y="2030732"/>
            <a:ext cx="1467227" cy="2929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Tabular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23201" y="2319844"/>
            <a:ext cx="1467227" cy="2929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Tabular Step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323201" y="2608955"/>
            <a:ext cx="1467227" cy="2929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Tree Step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818673" y="5887252"/>
            <a:ext cx="69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noProof="1">
                <a:solidFill>
                  <a:schemeClr val="bg1"/>
                </a:solidFill>
                <a:latin typeface="Century Gothic" pitchFamily="34" charset="0"/>
                <a:cs typeface="MV Boli" pitchFamily="2" charset="0"/>
              </a:rPr>
              <a:t>…</a:t>
            </a:r>
            <a:endParaRPr lang="fr-FR" sz="2800" noProof="1"/>
          </a:p>
        </p:txBody>
      </p:sp>
      <p:sp>
        <p:nvSpPr>
          <p:cNvPr id="44" name="ZoneTexte 43"/>
          <p:cNvSpPr txBox="1"/>
          <p:nvPr/>
        </p:nvSpPr>
        <p:spPr>
          <a:xfrm>
            <a:off x="4969107" y="1065525"/>
            <a:ext cx="2175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noProof="1">
                <a:solidFill>
                  <a:schemeClr val="bg1"/>
                </a:solidFill>
                <a:latin typeface="Century Gothic" pitchFamily="34" charset="0"/>
                <a:cs typeface="MV Boli" pitchFamily="2" charset="0"/>
              </a:rPr>
              <a:t>Launchers library</a:t>
            </a:r>
            <a:endParaRPr lang="fr-FR" sz="1400" noProof="1"/>
          </a:p>
        </p:txBody>
      </p:sp>
      <p:sp>
        <p:nvSpPr>
          <p:cNvPr id="3" name="Rectangle à coins arrondis 2"/>
          <p:cNvSpPr/>
          <p:nvPr/>
        </p:nvSpPr>
        <p:spPr>
          <a:xfrm>
            <a:off x="5254449" y="1290672"/>
            <a:ext cx="1693740" cy="1715301"/>
          </a:xfrm>
          <a:prstGeom prst="roundRect">
            <a:avLst>
              <a:gd name="adj" fmla="val 9919"/>
            </a:avLst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5" name="Rectangle à coins arrondis 44"/>
          <p:cNvSpPr/>
          <p:nvPr/>
        </p:nvSpPr>
        <p:spPr>
          <a:xfrm>
            <a:off x="5229123" y="3121377"/>
            <a:ext cx="1693740" cy="3289773"/>
          </a:xfrm>
          <a:prstGeom prst="roundRect">
            <a:avLst>
              <a:gd name="adj" fmla="val 9919"/>
            </a:avLst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noProof="1"/>
          </a:p>
        </p:txBody>
      </p:sp>
      <p:sp>
        <p:nvSpPr>
          <p:cNvPr id="46" name="ZoneTexte 45"/>
          <p:cNvSpPr txBox="1"/>
          <p:nvPr/>
        </p:nvSpPr>
        <p:spPr>
          <a:xfrm rot="16200000">
            <a:off x="4607115" y="1955036"/>
            <a:ext cx="1043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noProof="1">
                <a:solidFill>
                  <a:schemeClr val="bg1"/>
                </a:solidFill>
                <a:latin typeface="Century Gothic" pitchFamily="34" charset="0"/>
                <a:cs typeface="MV Boli" pitchFamily="2" charset="0"/>
              </a:rPr>
              <a:t>Manual</a:t>
            </a:r>
            <a:endParaRPr lang="fr-FR" sz="1400" noProof="1"/>
          </a:p>
        </p:txBody>
      </p:sp>
      <p:sp>
        <p:nvSpPr>
          <p:cNvPr id="48" name="ZoneTexte 47"/>
          <p:cNvSpPr txBox="1"/>
          <p:nvPr/>
        </p:nvSpPr>
        <p:spPr>
          <a:xfrm rot="16200000">
            <a:off x="4393484" y="4554673"/>
            <a:ext cx="147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noProof="1">
                <a:solidFill>
                  <a:schemeClr val="bg1"/>
                </a:solidFill>
                <a:latin typeface="Century Gothic" pitchFamily="34" charset="0"/>
                <a:cs typeface="MV Boli" pitchFamily="2" charset="0"/>
              </a:rPr>
              <a:t>Automated</a:t>
            </a:r>
            <a:endParaRPr lang="fr-FR" sz="1400" noProof="1"/>
          </a:p>
        </p:txBody>
      </p:sp>
      <p:sp>
        <p:nvSpPr>
          <p:cNvPr id="52" name="Rectangle 51"/>
          <p:cNvSpPr/>
          <p:nvPr/>
        </p:nvSpPr>
        <p:spPr>
          <a:xfrm>
            <a:off x="9480094" y="397981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51" name="Rectangle 50"/>
          <p:cNvSpPr/>
          <p:nvPr/>
        </p:nvSpPr>
        <p:spPr>
          <a:xfrm>
            <a:off x="9327694" y="382741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50" name="Rectangle 49"/>
          <p:cNvSpPr/>
          <p:nvPr/>
        </p:nvSpPr>
        <p:spPr>
          <a:xfrm>
            <a:off x="9175294" y="367501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49" name="Rectangle 48"/>
          <p:cNvSpPr/>
          <p:nvPr/>
        </p:nvSpPr>
        <p:spPr>
          <a:xfrm>
            <a:off x="9022894" y="352261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400" noProof="1"/>
              <a:t>UFT Tests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490584" y="4880904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54" name="Rectangle 53"/>
          <p:cNvSpPr/>
          <p:nvPr/>
        </p:nvSpPr>
        <p:spPr>
          <a:xfrm>
            <a:off x="9338184" y="4728504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55" name="Rectangle 54"/>
          <p:cNvSpPr/>
          <p:nvPr/>
        </p:nvSpPr>
        <p:spPr>
          <a:xfrm>
            <a:off x="9185784" y="4576104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59" name="Rectangle 58"/>
          <p:cNvSpPr/>
          <p:nvPr/>
        </p:nvSpPr>
        <p:spPr>
          <a:xfrm>
            <a:off x="9033384" y="4423704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400" noProof="1"/>
              <a:t>JUnit Tests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490584" y="580700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63" name="Rectangle 62"/>
          <p:cNvSpPr/>
          <p:nvPr/>
        </p:nvSpPr>
        <p:spPr>
          <a:xfrm>
            <a:off x="9338184" y="565460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64" name="Rectangle 63"/>
          <p:cNvSpPr/>
          <p:nvPr/>
        </p:nvSpPr>
        <p:spPr>
          <a:xfrm>
            <a:off x="9185784" y="550220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65" name="Rectangle 64"/>
          <p:cNvSpPr/>
          <p:nvPr/>
        </p:nvSpPr>
        <p:spPr>
          <a:xfrm>
            <a:off x="9033384" y="534980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400" noProof="1"/>
              <a:t>Selenium Tests</a:t>
            </a:r>
          </a:p>
        </p:txBody>
      </p:sp>
      <p:pic>
        <p:nvPicPr>
          <p:cNvPr id="1028" name="Picture 4" descr="W:\Icons\LGPL_nuvola-1.0\nuvola\128x128\apps\edu_language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75"/>
                    </a14:imgEffect>
                    <a14:imgEffect>
                      <a14:saturation sat="40000"/>
                    </a14:imgEffect>
                    <a14:imgEffect>
                      <a14:brightnessContrast bright="-3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845" y="138975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/>
          <p:nvPr/>
        </p:nvSpPr>
        <p:spPr>
          <a:xfrm>
            <a:off x="7870766" y="1119534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870766" y="1565131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870766" y="2010728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870766" y="2456325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75" name="Rectangle 74"/>
          <p:cNvSpPr/>
          <p:nvPr/>
        </p:nvSpPr>
        <p:spPr>
          <a:xfrm>
            <a:off x="7870766" y="2901923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cxnSp>
        <p:nvCxnSpPr>
          <p:cNvPr id="69" name="Connecteur en angle 68"/>
          <p:cNvCxnSpPr>
            <a:stCxn id="34" idx="3"/>
            <a:endCxn id="71" idx="1"/>
          </p:cNvCxnSpPr>
          <p:nvPr/>
        </p:nvCxnSpPr>
        <p:spPr>
          <a:xfrm flipV="1">
            <a:off x="6790427" y="1313246"/>
            <a:ext cx="1080338" cy="285746"/>
          </a:xfrm>
          <a:prstGeom prst="bentConnector3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en angle 78"/>
          <p:cNvCxnSpPr>
            <a:stCxn id="35" idx="3"/>
            <a:endCxn id="72" idx="1"/>
          </p:cNvCxnSpPr>
          <p:nvPr/>
        </p:nvCxnSpPr>
        <p:spPr>
          <a:xfrm flipV="1">
            <a:off x="6790427" y="1758844"/>
            <a:ext cx="1080338" cy="129261"/>
          </a:xfrm>
          <a:prstGeom prst="bentConnector3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en angle 81"/>
          <p:cNvCxnSpPr>
            <a:stCxn id="36" idx="3"/>
            <a:endCxn id="73" idx="1"/>
          </p:cNvCxnSpPr>
          <p:nvPr/>
        </p:nvCxnSpPr>
        <p:spPr>
          <a:xfrm>
            <a:off x="6790427" y="2177216"/>
            <a:ext cx="1080338" cy="27224"/>
          </a:xfrm>
          <a:prstGeom prst="bentConnector3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en angle 84"/>
          <p:cNvCxnSpPr>
            <a:stCxn id="37" idx="3"/>
            <a:endCxn id="74" idx="1"/>
          </p:cNvCxnSpPr>
          <p:nvPr/>
        </p:nvCxnSpPr>
        <p:spPr>
          <a:xfrm>
            <a:off x="6790427" y="2466329"/>
            <a:ext cx="1080338" cy="183709"/>
          </a:xfrm>
          <a:prstGeom prst="bentConnector3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en angle 87"/>
          <p:cNvCxnSpPr>
            <a:stCxn id="38" idx="3"/>
            <a:endCxn id="75" idx="1"/>
          </p:cNvCxnSpPr>
          <p:nvPr/>
        </p:nvCxnSpPr>
        <p:spPr>
          <a:xfrm>
            <a:off x="6790427" y="2755439"/>
            <a:ext cx="1080338" cy="340196"/>
          </a:xfrm>
          <a:prstGeom prst="bentConnector3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7870766" y="3999281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UFT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870766" y="4890762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Junit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870766" y="5826866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Selenium</a:t>
            </a:r>
          </a:p>
        </p:txBody>
      </p:sp>
      <p:cxnSp>
        <p:nvCxnSpPr>
          <p:cNvPr id="100" name="Connecteur en angle 99"/>
          <p:cNvCxnSpPr>
            <a:stCxn id="57" idx="3"/>
            <a:endCxn id="97" idx="1"/>
          </p:cNvCxnSpPr>
          <p:nvPr/>
        </p:nvCxnSpPr>
        <p:spPr>
          <a:xfrm>
            <a:off x="6790427" y="3612489"/>
            <a:ext cx="1080338" cy="58050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en angle 102"/>
          <p:cNvCxnSpPr>
            <a:stCxn id="60" idx="3"/>
            <a:endCxn id="98" idx="1"/>
          </p:cNvCxnSpPr>
          <p:nvPr/>
        </p:nvCxnSpPr>
        <p:spPr>
          <a:xfrm>
            <a:off x="6790427" y="3908008"/>
            <a:ext cx="1080338" cy="1176467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en angle 107"/>
          <p:cNvCxnSpPr>
            <a:stCxn id="61" idx="3"/>
            <a:endCxn id="99" idx="1"/>
          </p:cNvCxnSpPr>
          <p:nvPr/>
        </p:nvCxnSpPr>
        <p:spPr>
          <a:xfrm>
            <a:off x="6790427" y="4203526"/>
            <a:ext cx="1080338" cy="181705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ZoneTexte 119"/>
          <p:cNvSpPr txBox="1"/>
          <p:nvPr/>
        </p:nvSpPr>
        <p:spPr>
          <a:xfrm>
            <a:off x="7326270" y="608573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noProof="1">
                <a:solidFill>
                  <a:schemeClr val="bg1">
                    <a:lumMod val="85000"/>
                  </a:schemeClr>
                </a:solidFill>
                <a:latin typeface="Century Gothic" pitchFamily="34" charset="0"/>
                <a:cs typeface="MV Boli" pitchFamily="2" charset="0"/>
              </a:rPr>
              <a:t>…</a:t>
            </a:r>
            <a:endParaRPr lang="fr-FR" sz="3600" noProof="1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21" name="Connecteur en angle 120"/>
          <p:cNvCxnSpPr>
            <a:stCxn id="97" idx="3"/>
            <a:endCxn id="49" idx="1"/>
          </p:cNvCxnSpPr>
          <p:nvPr/>
        </p:nvCxnSpPr>
        <p:spPr>
          <a:xfrm flipV="1">
            <a:off x="8734579" y="3641869"/>
            <a:ext cx="288315" cy="5511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en angle 123"/>
          <p:cNvCxnSpPr>
            <a:stCxn id="97" idx="3"/>
            <a:endCxn id="50" idx="1"/>
          </p:cNvCxnSpPr>
          <p:nvPr/>
        </p:nvCxnSpPr>
        <p:spPr>
          <a:xfrm flipV="1">
            <a:off x="8734579" y="3794269"/>
            <a:ext cx="440715" cy="3987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en angle 126"/>
          <p:cNvCxnSpPr>
            <a:stCxn id="97" idx="3"/>
            <a:endCxn id="51" idx="1"/>
          </p:cNvCxnSpPr>
          <p:nvPr/>
        </p:nvCxnSpPr>
        <p:spPr>
          <a:xfrm flipV="1">
            <a:off x="8734579" y="3946669"/>
            <a:ext cx="593115" cy="2463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en angle 129"/>
          <p:cNvCxnSpPr>
            <a:stCxn id="97" idx="3"/>
            <a:endCxn id="52" idx="1"/>
          </p:cNvCxnSpPr>
          <p:nvPr/>
        </p:nvCxnSpPr>
        <p:spPr>
          <a:xfrm flipV="1">
            <a:off x="8734579" y="4099069"/>
            <a:ext cx="745515" cy="939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en angle 132"/>
          <p:cNvCxnSpPr>
            <a:stCxn id="98" idx="3"/>
            <a:endCxn id="59" idx="1"/>
          </p:cNvCxnSpPr>
          <p:nvPr/>
        </p:nvCxnSpPr>
        <p:spPr>
          <a:xfrm flipV="1">
            <a:off x="8734579" y="4542962"/>
            <a:ext cx="298805" cy="54151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en angle 135"/>
          <p:cNvCxnSpPr>
            <a:stCxn id="98" idx="3"/>
            <a:endCxn id="55" idx="1"/>
          </p:cNvCxnSpPr>
          <p:nvPr/>
        </p:nvCxnSpPr>
        <p:spPr>
          <a:xfrm flipV="1">
            <a:off x="8734579" y="4695362"/>
            <a:ext cx="451205" cy="38911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cteur en angle 138"/>
          <p:cNvCxnSpPr>
            <a:stCxn id="98" idx="3"/>
            <a:endCxn id="54" idx="1"/>
          </p:cNvCxnSpPr>
          <p:nvPr/>
        </p:nvCxnSpPr>
        <p:spPr>
          <a:xfrm flipV="1">
            <a:off x="8734579" y="4847762"/>
            <a:ext cx="603605" cy="23671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en angle 141"/>
          <p:cNvCxnSpPr>
            <a:stCxn id="98" idx="3"/>
            <a:endCxn id="53" idx="1"/>
          </p:cNvCxnSpPr>
          <p:nvPr/>
        </p:nvCxnSpPr>
        <p:spPr>
          <a:xfrm flipV="1">
            <a:off x="8734579" y="5000162"/>
            <a:ext cx="756005" cy="8431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en angle 144"/>
          <p:cNvCxnSpPr>
            <a:stCxn id="99" idx="3"/>
            <a:endCxn id="65" idx="1"/>
          </p:cNvCxnSpPr>
          <p:nvPr/>
        </p:nvCxnSpPr>
        <p:spPr>
          <a:xfrm flipV="1">
            <a:off x="8734579" y="5469058"/>
            <a:ext cx="298805" cy="55152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en angle 147"/>
          <p:cNvCxnSpPr>
            <a:stCxn id="99" idx="3"/>
            <a:endCxn id="64" idx="1"/>
          </p:cNvCxnSpPr>
          <p:nvPr/>
        </p:nvCxnSpPr>
        <p:spPr>
          <a:xfrm flipV="1">
            <a:off x="8734579" y="5621458"/>
            <a:ext cx="451205" cy="39912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en angle 150"/>
          <p:cNvCxnSpPr>
            <a:stCxn id="99" idx="3"/>
            <a:endCxn id="63" idx="1"/>
          </p:cNvCxnSpPr>
          <p:nvPr/>
        </p:nvCxnSpPr>
        <p:spPr>
          <a:xfrm flipV="1">
            <a:off x="8734579" y="5773858"/>
            <a:ext cx="603605" cy="24672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en angle 152"/>
          <p:cNvCxnSpPr>
            <a:stCxn id="99" idx="3"/>
            <a:endCxn id="62" idx="1"/>
          </p:cNvCxnSpPr>
          <p:nvPr/>
        </p:nvCxnSpPr>
        <p:spPr>
          <a:xfrm flipV="1">
            <a:off x="8734579" y="5926258"/>
            <a:ext cx="756005" cy="9432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cteur droit 1051"/>
          <p:cNvCxnSpPr>
            <a:stCxn id="28" idx="3"/>
          </p:cNvCxnSpPr>
          <p:nvPr/>
        </p:nvCxnSpPr>
        <p:spPr>
          <a:xfrm>
            <a:off x="6790428" y="4499046"/>
            <a:ext cx="13137" cy="27225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ZoneTexte 131"/>
          <p:cNvSpPr txBox="1"/>
          <p:nvPr/>
        </p:nvSpPr>
        <p:spPr>
          <a:xfrm>
            <a:off x="1775521" y="187828"/>
            <a:ext cx="8541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noProof="1">
                <a:solidFill>
                  <a:schemeClr val="bg1"/>
                </a:solidFill>
              </a:rPr>
              <a:t>All tests are driven using  « </a:t>
            </a:r>
            <a:r>
              <a:rPr lang="fr-FR" sz="2400" noProof="1">
                <a:solidFill>
                  <a:srgbClr val="FFC000"/>
                </a:solidFill>
              </a:rPr>
              <a:t>Launchers</a:t>
            </a:r>
            <a:r>
              <a:rPr lang="fr-FR" sz="2400" noProof="1">
                <a:solidFill>
                  <a:schemeClr val="bg1"/>
                </a:solidFill>
              </a:rPr>
              <a:t> »</a:t>
            </a:r>
          </a:p>
          <a:p>
            <a:r>
              <a:rPr lang="fr-FR" sz="2400" noProof="1">
                <a:solidFill>
                  <a:schemeClr val="bg1"/>
                </a:solidFill>
              </a:rPr>
              <a:t>Provided out-of-the-box, </a:t>
            </a:r>
            <a:r>
              <a:rPr lang="fr-FR" sz="2400" noProof="1">
                <a:solidFill>
                  <a:srgbClr val="FFC000"/>
                </a:solidFill>
              </a:rPr>
              <a:t>modifiable and extensibles</a:t>
            </a:r>
          </a:p>
        </p:txBody>
      </p:sp>
    </p:spTree>
    <p:extLst>
      <p:ext uri="{BB962C8B-B14F-4D97-AF65-F5344CB8AC3E}">
        <p14:creationId xmlns:p14="http://schemas.microsoft.com/office/powerpoint/2010/main" val="2171336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000">
        <p159:morph option="byObject"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5488" y="3710656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1" name="Rectangle 10"/>
          <p:cNvSpPr/>
          <p:nvPr/>
        </p:nvSpPr>
        <p:spPr>
          <a:xfrm>
            <a:off x="8993088" y="3558256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2" name="Rectangle 11"/>
          <p:cNvSpPr/>
          <p:nvPr/>
        </p:nvSpPr>
        <p:spPr>
          <a:xfrm>
            <a:off x="8840688" y="3405856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3" name="Rectangle 12"/>
          <p:cNvSpPr/>
          <p:nvPr/>
        </p:nvSpPr>
        <p:spPr>
          <a:xfrm>
            <a:off x="8688288" y="3253456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400" noProof="1"/>
              <a:t>UFT Tests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872079" y="450404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5" name="Rectangle 14"/>
          <p:cNvSpPr/>
          <p:nvPr/>
        </p:nvSpPr>
        <p:spPr>
          <a:xfrm>
            <a:off x="10719679" y="435164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6" name="Rectangle 15"/>
          <p:cNvSpPr/>
          <p:nvPr/>
        </p:nvSpPr>
        <p:spPr>
          <a:xfrm>
            <a:off x="10567279" y="419924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7" name="Rectangle 16"/>
          <p:cNvSpPr/>
          <p:nvPr/>
        </p:nvSpPr>
        <p:spPr>
          <a:xfrm>
            <a:off x="10414879" y="4046840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400" noProof="1"/>
              <a:t>JUnit Tests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67105" y="5482803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19" name="Rectangle 18"/>
          <p:cNvSpPr/>
          <p:nvPr/>
        </p:nvSpPr>
        <p:spPr>
          <a:xfrm>
            <a:off x="8814705" y="5330403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20" name="Rectangle 19"/>
          <p:cNvSpPr/>
          <p:nvPr/>
        </p:nvSpPr>
        <p:spPr>
          <a:xfrm>
            <a:off x="8662305" y="5178003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21" name="Rectangle 20"/>
          <p:cNvSpPr/>
          <p:nvPr/>
        </p:nvSpPr>
        <p:spPr>
          <a:xfrm>
            <a:off x="8509905" y="5025603"/>
            <a:ext cx="1141921" cy="238517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400" noProof="1"/>
              <a:t>Selenium Tests</a:t>
            </a:r>
          </a:p>
        </p:txBody>
      </p:sp>
      <p:pic>
        <p:nvPicPr>
          <p:cNvPr id="22" name="Picture 4" descr="W:\Icons\LGPL_nuvola-1.0\nuvola\128x128\apps\edu_language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75"/>
                    </a14:imgEffect>
                    <a14:imgEffect>
                      <a14:saturation sat="40000"/>
                    </a14:imgEffect>
                    <a14:imgEffect>
                      <a14:brightnessContrast bright="-3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256" y="9629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680177" y="692697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80177" y="1138294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80177" y="1583891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80177" y="2029488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80177" y="2475086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200" noProof="1"/>
              <a:t>IHM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536160" y="3730127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UFT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52261" y="4513898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Junit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347287" y="5502669"/>
            <a:ext cx="863813" cy="387425"/>
          </a:xfrm>
          <a:prstGeom prst="rect">
            <a:avLst/>
          </a:prstGeom>
          <a:solidFill>
            <a:srgbClr val="68A5CC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Selenium</a:t>
            </a:r>
          </a:p>
        </p:txBody>
      </p:sp>
      <p:cxnSp>
        <p:nvCxnSpPr>
          <p:cNvPr id="31" name="Connecteur en angle 30"/>
          <p:cNvCxnSpPr>
            <a:stCxn id="28" idx="3"/>
            <a:endCxn id="13" idx="1"/>
          </p:cNvCxnSpPr>
          <p:nvPr/>
        </p:nvCxnSpPr>
        <p:spPr>
          <a:xfrm flipV="1">
            <a:off x="8399973" y="3372715"/>
            <a:ext cx="288315" cy="5511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en angle 31"/>
          <p:cNvCxnSpPr>
            <a:stCxn id="28" idx="3"/>
            <a:endCxn id="12" idx="1"/>
          </p:cNvCxnSpPr>
          <p:nvPr/>
        </p:nvCxnSpPr>
        <p:spPr>
          <a:xfrm flipV="1">
            <a:off x="8399973" y="3525115"/>
            <a:ext cx="440715" cy="3987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/>
          <p:cNvCxnSpPr>
            <a:stCxn id="28" idx="3"/>
            <a:endCxn id="11" idx="1"/>
          </p:cNvCxnSpPr>
          <p:nvPr/>
        </p:nvCxnSpPr>
        <p:spPr>
          <a:xfrm flipV="1">
            <a:off x="8399973" y="3677515"/>
            <a:ext cx="593115" cy="2463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33"/>
          <p:cNvCxnSpPr>
            <a:stCxn id="28" idx="3"/>
            <a:endCxn id="10" idx="1"/>
          </p:cNvCxnSpPr>
          <p:nvPr/>
        </p:nvCxnSpPr>
        <p:spPr>
          <a:xfrm flipV="1">
            <a:off x="8399973" y="3829915"/>
            <a:ext cx="745515" cy="939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34"/>
          <p:cNvCxnSpPr>
            <a:stCxn id="29" idx="3"/>
            <a:endCxn id="17" idx="1"/>
          </p:cNvCxnSpPr>
          <p:nvPr/>
        </p:nvCxnSpPr>
        <p:spPr>
          <a:xfrm flipV="1">
            <a:off x="10116074" y="4166098"/>
            <a:ext cx="298805" cy="54151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35"/>
          <p:cNvCxnSpPr>
            <a:stCxn id="29" idx="3"/>
            <a:endCxn id="16" idx="1"/>
          </p:cNvCxnSpPr>
          <p:nvPr/>
        </p:nvCxnSpPr>
        <p:spPr>
          <a:xfrm flipV="1">
            <a:off x="10116074" y="4318498"/>
            <a:ext cx="451205" cy="38911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/>
          <p:cNvCxnSpPr>
            <a:stCxn id="29" idx="3"/>
            <a:endCxn id="15" idx="1"/>
          </p:cNvCxnSpPr>
          <p:nvPr/>
        </p:nvCxnSpPr>
        <p:spPr>
          <a:xfrm flipV="1">
            <a:off x="10116074" y="4470898"/>
            <a:ext cx="603605" cy="23671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ngle 37"/>
          <p:cNvCxnSpPr>
            <a:stCxn id="29" idx="3"/>
            <a:endCxn id="14" idx="1"/>
          </p:cNvCxnSpPr>
          <p:nvPr/>
        </p:nvCxnSpPr>
        <p:spPr>
          <a:xfrm flipV="1">
            <a:off x="10116074" y="4623298"/>
            <a:ext cx="756005" cy="84312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>
            <a:stCxn id="30" idx="3"/>
            <a:endCxn id="21" idx="1"/>
          </p:cNvCxnSpPr>
          <p:nvPr/>
        </p:nvCxnSpPr>
        <p:spPr>
          <a:xfrm flipV="1">
            <a:off x="8211100" y="5144861"/>
            <a:ext cx="298805" cy="55152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ngle 39"/>
          <p:cNvCxnSpPr>
            <a:stCxn id="30" idx="3"/>
            <a:endCxn id="20" idx="1"/>
          </p:cNvCxnSpPr>
          <p:nvPr/>
        </p:nvCxnSpPr>
        <p:spPr>
          <a:xfrm flipV="1">
            <a:off x="8211100" y="5297261"/>
            <a:ext cx="451205" cy="39912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ngle 40"/>
          <p:cNvCxnSpPr>
            <a:stCxn id="30" idx="3"/>
            <a:endCxn id="19" idx="1"/>
          </p:cNvCxnSpPr>
          <p:nvPr/>
        </p:nvCxnSpPr>
        <p:spPr>
          <a:xfrm flipV="1">
            <a:off x="8211100" y="5449661"/>
            <a:ext cx="603605" cy="24672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ngle 41"/>
          <p:cNvCxnSpPr>
            <a:stCxn id="30" idx="3"/>
            <a:endCxn id="18" idx="1"/>
          </p:cNvCxnSpPr>
          <p:nvPr/>
        </p:nvCxnSpPr>
        <p:spPr>
          <a:xfrm flipV="1">
            <a:off x="8211100" y="5602061"/>
            <a:ext cx="756005" cy="9432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584574" y="614394"/>
            <a:ext cx="6517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68A5CC"/>
                </a:solidFill>
              </a:defRPr>
            </a:lvl1pPr>
          </a:lstStyle>
          <a:p>
            <a:r>
              <a:rPr lang="fr-FR" b="1" noProof="1">
                <a:solidFill>
                  <a:schemeClr val="bg1"/>
                </a:solidFill>
              </a:rPr>
              <a:t>Manual tests </a:t>
            </a:r>
            <a:r>
              <a:rPr lang="fr-FR" b="1" noProof="1">
                <a:solidFill>
                  <a:srgbClr val="FFC000"/>
                </a:solidFill>
              </a:rPr>
              <a:t>are driven </a:t>
            </a:r>
            <a:r>
              <a:rPr lang="fr-FR" noProof="1">
                <a:solidFill>
                  <a:schemeClr val="bg1"/>
                </a:solidFill>
              </a:rPr>
              <a:t>as if they were  automated</a:t>
            </a:r>
          </a:p>
          <a:p>
            <a:endParaRPr lang="fr-FR" noProof="1">
              <a:solidFill>
                <a:schemeClr val="bg1"/>
              </a:solidFill>
            </a:endParaRPr>
          </a:p>
          <a:p>
            <a:r>
              <a:rPr lang="fr-FR" noProof="1">
                <a:solidFill>
                  <a:schemeClr val="bg1"/>
                </a:solidFill>
              </a:rPr>
              <a:t>XStudio and XAgent support  </a:t>
            </a:r>
            <a:r>
              <a:rPr lang="fr-FR" noProof="1">
                <a:solidFill>
                  <a:srgbClr val="FFC000"/>
                </a:solidFill>
              </a:rPr>
              <a:t>5 different GUI</a:t>
            </a:r>
            <a:r>
              <a:rPr lang="fr-FR" noProof="1">
                <a:solidFill>
                  <a:schemeClr val="bg1"/>
                </a:solidFill>
              </a:rPr>
              <a:t> for manual tests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51385" y="3761126"/>
            <a:ext cx="6517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68A5CC"/>
                </a:solidFill>
              </a:defRPr>
            </a:lvl1pPr>
          </a:lstStyle>
          <a:p>
            <a:r>
              <a:rPr lang="en-US" noProof="1">
                <a:solidFill>
                  <a:schemeClr val="bg1"/>
                </a:solidFill>
              </a:rPr>
              <a:t>Automated tests are designed and run with </a:t>
            </a:r>
            <a:r>
              <a:rPr lang="en-US" b="1" noProof="1">
                <a:solidFill>
                  <a:srgbClr val="FFC000"/>
                </a:solidFill>
              </a:rPr>
              <a:t>standard test frameworks or created specifically by you</a:t>
            </a:r>
          </a:p>
          <a:p>
            <a:endParaRPr lang="fr-FR" noProof="1">
              <a:solidFill>
                <a:schemeClr val="bg1"/>
              </a:solidFill>
            </a:endParaRPr>
          </a:p>
          <a:p>
            <a:r>
              <a:rPr lang="fr-FR" noProof="1">
                <a:solidFill>
                  <a:schemeClr val="bg1"/>
                </a:solidFill>
              </a:rPr>
              <a:t>XStudio  et XAgent can drive over </a:t>
            </a:r>
            <a:r>
              <a:rPr lang="fr-FR" b="1" noProof="1">
                <a:solidFill>
                  <a:srgbClr val="FFC000"/>
                </a:solidFill>
              </a:rPr>
              <a:t>85 test</a:t>
            </a:r>
            <a:r>
              <a:rPr lang="fr-FR" noProof="1">
                <a:solidFill>
                  <a:srgbClr val="FFC000"/>
                </a:solidFill>
              </a:rPr>
              <a:t> </a:t>
            </a:r>
            <a:r>
              <a:rPr lang="fr-FR" b="1" noProof="1">
                <a:solidFill>
                  <a:srgbClr val="FFC000"/>
                </a:solidFill>
              </a:rPr>
              <a:t>frameworks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4D01A1A-3950-403B-A3E8-F90414F76802}"/>
              </a:ext>
            </a:extLst>
          </p:cNvPr>
          <p:cNvSpPr/>
          <p:nvPr/>
        </p:nvSpPr>
        <p:spPr>
          <a:xfrm>
            <a:off x="10801672" y="6130929"/>
            <a:ext cx="1141921" cy="238517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7DEB92C-B9C2-4CB5-B069-1A1398993531}"/>
              </a:ext>
            </a:extLst>
          </p:cNvPr>
          <p:cNvSpPr/>
          <p:nvPr/>
        </p:nvSpPr>
        <p:spPr>
          <a:xfrm>
            <a:off x="10649272" y="5978529"/>
            <a:ext cx="1141921" cy="238517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88E8018-F872-4776-BE7E-5C4C2D6F9D12}"/>
              </a:ext>
            </a:extLst>
          </p:cNvPr>
          <p:cNvSpPr/>
          <p:nvPr/>
        </p:nvSpPr>
        <p:spPr>
          <a:xfrm>
            <a:off x="10496872" y="5826129"/>
            <a:ext cx="1141921" cy="238517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endParaRPr lang="fr-FR" sz="1600" noProof="1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26DA4A2-4772-4280-A2B4-B6400A630AD4}"/>
              </a:ext>
            </a:extLst>
          </p:cNvPr>
          <p:cNvSpPr/>
          <p:nvPr/>
        </p:nvSpPr>
        <p:spPr>
          <a:xfrm>
            <a:off x="10344472" y="5673729"/>
            <a:ext cx="1141921" cy="238517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400" noProof="1"/>
              <a:t>your Tests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549E40-2C2D-4457-9965-8237E8B04531}"/>
              </a:ext>
            </a:extLst>
          </p:cNvPr>
          <p:cNvSpPr/>
          <p:nvPr/>
        </p:nvSpPr>
        <p:spPr>
          <a:xfrm>
            <a:off x="9192344" y="6150400"/>
            <a:ext cx="863813" cy="387425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noProof="1"/>
              <a:t>yours</a:t>
            </a:r>
          </a:p>
        </p:txBody>
      </p:sp>
      <p:cxnSp>
        <p:nvCxnSpPr>
          <p:cNvPr id="50" name="Connecteur en angle 30">
            <a:extLst>
              <a:ext uri="{FF2B5EF4-FFF2-40B4-BE49-F238E27FC236}">
                <a16:creationId xmlns:a16="http://schemas.microsoft.com/office/drawing/2014/main" id="{AD9BCF40-4025-4362-A4FE-904121680377}"/>
              </a:ext>
            </a:extLst>
          </p:cNvPr>
          <p:cNvCxnSpPr>
            <a:stCxn id="49" idx="3"/>
            <a:endCxn id="47" idx="1"/>
          </p:cNvCxnSpPr>
          <p:nvPr/>
        </p:nvCxnSpPr>
        <p:spPr>
          <a:xfrm flipV="1">
            <a:off x="10056157" y="5792988"/>
            <a:ext cx="288315" cy="5511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ngle 31">
            <a:extLst>
              <a:ext uri="{FF2B5EF4-FFF2-40B4-BE49-F238E27FC236}">
                <a16:creationId xmlns:a16="http://schemas.microsoft.com/office/drawing/2014/main" id="{B1C60AFE-C1B7-4909-A73C-0EC2B9570858}"/>
              </a:ext>
            </a:extLst>
          </p:cNvPr>
          <p:cNvCxnSpPr>
            <a:stCxn id="49" idx="3"/>
            <a:endCxn id="46" idx="1"/>
          </p:cNvCxnSpPr>
          <p:nvPr/>
        </p:nvCxnSpPr>
        <p:spPr>
          <a:xfrm flipV="1">
            <a:off x="10056157" y="5945388"/>
            <a:ext cx="440715" cy="3987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ngle 32">
            <a:extLst>
              <a:ext uri="{FF2B5EF4-FFF2-40B4-BE49-F238E27FC236}">
                <a16:creationId xmlns:a16="http://schemas.microsoft.com/office/drawing/2014/main" id="{1A602FD5-097B-425B-95B4-A365C3C738C2}"/>
              </a:ext>
            </a:extLst>
          </p:cNvPr>
          <p:cNvCxnSpPr>
            <a:stCxn id="49" idx="3"/>
            <a:endCxn id="44" idx="1"/>
          </p:cNvCxnSpPr>
          <p:nvPr/>
        </p:nvCxnSpPr>
        <p:spPr>
          <a:xfrm flipV="1">
            <a:off x="10056157" y="6097788"/>
            <a:ext cx="593115" cy="2463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en angle 33">
            <a:extLst>
              <a:ext uri="{FF2B5EF4-FFF2-40B4-BE49-F238E27FC236}">
                <a16:creationId xmlns:a16="http://schemas.microsoft.com/office/drawing/2014/main" id="{E5BFF991-D5AF-456E-AB51-90F6E741EFEC}"/>
              </a:ext>
            </a:extLst>
          </p:cNvPr>
          <p:cNvCxnSpPr>
            <a:stCxn id="49" idx="3"/>
            <a:endCxn id="43" idx="1"/>
          </p:cNvCxnSpPr>
          <p:nvPr/>
        </p:nvCxnSpPr>
        <p:spPr>
          <a:xfrm flipV="1">
            <a:off x="10056157" y="6250188"/>
            <a:ext cx="745515" cy="9392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486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5000">
        <p159:morph option="byObject"/>
      </p:transition>
    </mc:Choice>
    <mc:Fallback xmlns="">
      <p:transition spd="slow" advTm="1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3432" y="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68A5CC"/>
                </a:solidFill>
              </a:defRPr>
            </a:lvl1pPr>
          </a:lstStyle>
          <a:p>
            <a:r>
              <a:rPr lang="fr-FR" sz="4000" b="1" noProof="1">
                <a:solidFill>
                  <a:srgbClr val="FF0000"/>
                </a:solidFill>
              </a:rPr>
              <a:t>Recap</a:t>
            </a:r>
            <a:endParaRPr lang="fr-FR" sz="3200" b="1" noProof="1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55440" y="1124744"/>
            <a:ext cx="10081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1">
                <a:solidFill>
                  <a:schemeClr val="bg1">
                    <a:lumMod val="95000"/>
                  </a:schemeClr>
                </a:solidFill>
              </a:rPr>
              <a:t>XStudio and XAgent </a:t>
            </a:r>
            <a:r>
              <a:rPr lang="en-US" sz="2400" b="1" noProof="1">
                <a:solidFill>
                  <a:srgbClr val="FFC000"/>
                </a:solidFill>
              </a:rPr>
              <a:t>orchestrate</a:t>
            </a:r>
            <a:r>
              <a:rPr lang="en-US" sz="2400" b="1" noProof="1">
                <a:solidFill>
                  <a:schemeClr val="bg1">
                    <a:lumMod val="95000"/>
                  </a:schemeClr>
                </a:solidFill>
              </a:rPr>
              <a:t> tests</a:t>
            </a:r>
          </a:p>
          <a:p>
            <a:endParaRPr lang="en-US" sz="2400" b="1" noProof="1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noProof="1">
                <a:solidFill>
                  <a:schemeClr val="bg1">
                    <a:lumMod val="95000"/>
                  </a:schemeClr>
                </a:solidFill>
              </a:rPr>
              <a:t>The execution is distributed thus allowing </a:t>
            </a:r>
            <a:r>
              <a:rPr lang="en-US" sz="2400" b="1" noProof="1">
                <a:solidFill>
                  <a:srgbClr val="FFC000"/>
                </a:solidFill>
              </a:rPr>
              <a:t>a very high extensibility for a very low cost</a:t>
            </a:r>
          </a:p>
          <a:p>
            <a:endParaRPr lang="en-US" sz="2400" b="1" noProof="1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noProof="1">
                <a:solidFill>
                  <a:schemeClr val="bg1">
                    <a:lumMod val="95000"/>
                  </a:schemeClr>
                </a:solidFill>
              </a:rPr>
              <a:t>More than </a:t>
            </a:r>
            <a:r>
              <a:rPr lang="en-US" sz="2400" b="1" noProof="1">
                <a:solidFill>
                  <a:srgbClr val="FFC000"/>
                </a:solidFill>
              </a:rPr>
              <a:t>85 automated test frameworks </a:t>
            </a:r>
            <a:r>
              <a:rPr lang="en-US" sz="2400" b="1" noProof="1">
                <a:solidFill>
                  <a:schemeClr val="bg1">
                    <a:lumMod val="95000"/>
                  </a:schemeClr>
                </a:solidFill>
              </a:rPr>
              <a:t>are supported ... </a:t>
            </a:r>
            <a:r>
              <a:rPr lang="en-US" sz="2400" b="1" noProof="1">
                <a:solidFill>
                  <a:srgbClr val="FFC000"/>
                </a:solidFill>
              </a:rPr>
              <a:t>out-of-the-box</a:t>
            </a:r>
          </a:p>
          <a:p>
            <a:endParaRPr lang="en-US" sz="2400" b="1" noProof="1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noProof="1">
                <a:solidFill>
                  <a:srgbClr val="FFC000"/>
                </a:solidFill>
              </a:rPr>
              <a:t>5 manual test launchers </a:t>
            </a:r>
            <a:r>
              <a:rPr lang="en-US" sz="2400" b="1" noProof="1">
                <a:solidFill>
                  <a:schemeClr val="bg1">
                    <a:lumMod val="95000"/>
                  </a:schemeClr>
                </a:solidFill>
              </a:rPr>
              <a:t>are provided ... </a:t>
            </a:r>
            <a:r>
              <a:rPr lang="en-US" sz="2400" b="1" noProof="1">
                <a:solidFill>
                  <a:srgbClr val="FFC000"/>
                </a:solidFill>
              </a:rPr>
              <a:t>out-of-the-box</a:t>
            </a:r>
            <a:endParaRPr lang="en-US" sz="2400" b="1" noProof="1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b="1" noProof="1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noProof="1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en-US" sz="2400" b="1" noProof="1">
                <a:solidFill>
                  <a:srgbClr val="FFC000"/>
                </a:solidFill>
              </a:rPr>
              <a:t>campaign can combine </a:t>
            </a:r>
            <a:r>
              <a:rPr lang="en-US" sz="2400" b="1" noProof="1">
                <a:solidFill>
                  <a:schemeClr val="bg1">
                    <a:lumMod val="95000"/>
                  </a:schemeClr>
                </a:solidFill>
              </a:rPr>
              <a:t>manual tests and automated tests</a:t>
            </a:r>
          </a:p>
          <a:p>
            <a:endParaRPr lang="en-US" sz="2400" b="1" noProof="1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noProof="1">
                <a:solidFill>
                  <a:schemeClr val="bg1">
                    <a:lumMod val="95000"/>
                  </a:schemeClr>
                </a:solidFill>
              </a:rPr>
              <a:t>All test results are related to tests, sessions, and targets ... </a:t>
            </a:r>
            <a:r>
              <a:rPr lang="en-US" sz="2400" b="1" noProof="1">
                <a:solidFill>
                  <a:srgbClr val="FFC000"/>
                </a:solidFill>
              </a:rPr>
              <a:t>ensuring complete end-to-end traceability and perfect auditability</a:t>
            </a:r>
          </a:p>
        </p:txBody>
      </p:sp>
    </p:spTree>
    <p:extLst>
      <p:ext uri="{BB962C8B-B14F-4D97-AF65-F5344CB8AC3E}">
        <p14:creationId xmlns:p14="http://schemas.microsoft.com/office/powerpoint/2010/main" val="2949072599"/>
      </p:ext>
    </p:extLst>
  </p:cSld>
  <p:clrMapOvr>
    <a:masterClrMapping/>
  </p:clrMapOvr>
  <p:transition spd="slow" advTm="21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83432" y="56400"/>
            <a:ext cx="464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fr-FR" noProof="1"/>
              <a:t>Benefits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55440" y="1052736"/>
            <a:ext cx="10081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1">
                <a:solidFill>
                  <a:schemeClr val="bg1"/>
                </a:solidFill>
              </a:rPr>
              <a:t>Existing automated tests are </a:t>
            </a:r>
            <a:r>
              <a:rPr lang="en-US" sz="2400" b="1" noProof="1">
                <a:solidFill>
                  <a:srgbClr val="FFC000"/>
                </a:solidFill>
              </a:rPr>
              <a:t>reused, unchanged</a:t>
            </a:r>
          </a:p>
          <a:p>
            <a:endParaRPr lang="en-US" sz="2400" b="1" noProof="1">
              <a:solidFill>
                <a:schemeClr val="bg1"/>
              </a:solidFill>
            </a:endParaRPr>
          </a:p>
          <a:p>
            <a:r>
              <a:rPr lang="en-US" sz="2400" b="1" noProof="1">
                <a:solidFill>
                  <a:schemeClr val="bg1"/>
                </a:solidFill>
              </a:rPr>
              <a:t>Campaigns can be manual and </a:t>
            </a:r>
            <a:r>
              <a:rPr lang="en-US" sz="2400" b="1" noProof="1">
                <a:solidFill>
                  <a:srgbClr val="FFC000"/>
                </a:solidFill>
              </a:rPr>
              <a:t>gradually automated</a:t>
            </a:r>
          </a:p>
          <a:p>
            <a:endParaRPr lang="en-US" sz="2400" b="1" noProof="1">
              <a:solidFill>
                <a:schemeClr val="bg1"/>
              </a:solidFill>
            </a:endParaRPr>
          </a:p>
          <a:p>
            <a:r>
              <a:rPr lang="en-US" sz="2400" b="1" noProof="1">
                <a:solidFill>
                  <a:schemeClr val="bg1"/>
                </a:solidFill>
              </a:rPr>
              <a:t>Campaigns can cover multiple layers (eg HMI, Service, DB ...) and multiple systems to </a:t>
            </a:r>
            <a:r>
              <a:rPr lang="en-US" sz="2400" b="1" noProof="1">
                <a:solidFill>
                  <a:srgbClr val="FFC000"/>
                </a:solidFill>
              </a:rPr>
              <a:t>support complex programs</a:t>
            </a:r>
          </a:p>
          <a:p>
            <a:endParaRPr lang="en-US" sz="2400" b="1" noProof="1">
              <a:solidFill>
                <a:schemeClr val="bg1"/>
              </a:solidFill>
            </a:endParaRPr>
          </a:p>
          <a:p>
            <a:r>
              <a:rPr lang="en-US" sz="2400" b="1" noProof="1">
                <a:solidFill>
                  <a:schemeClr val="bg1"/>
                </a:solidFill>
              </a:rPr>
              <a:t>Results analysis is done </a:t>
            </a:r>
            <a:r>
              <a:rPr lang="en-US" sz="2400" b="1" noProof="1">
                <a:solidFill>
                  <a:srgbClr val="FFC000"/>
                </a:solidFill>
              </a:rPr>
              <a:t>in real time without the need to build dashboards or specific reports</a:t>
            </a:r>
          </a:p>
          <a:p>
            <a:endParaRPr lang="en-US" sz="2400" b="1" noProof="1">
              <a:solidFill>
                <a:schemeClr val="bg1"/>
              </a:solidFill>
            </a:endParaRPr>
          </a:p>
          <a:p>
            <a:r>
              <a:rPr lang="en-US" sz="2400" b="1" noProof="1">
                <a:solidFill>
                  <a:schemeClr val="bg1"/>
                </a:solidFill>
              </a:rPr>
              <a:t>Each stakeholder has standard </a:t>
            </a:r>
            <a:r>
              <a:rPr lang="en-US" sz="2400" b="1" noProof="1">
                <a:solidFill>
                  <a:srgbClr val="FFC000"/>
                </a:solidFill>
              </a:rPr>
              <a:t>information that is essential and useful for their needs</a:t>
            </a:r>
          </a:p>
        </p:txBody>
      </p:sp>
    </p:spTree>
    <p:extLst>
      <p:ext uri="{BB962C8B-B14F-4D97-AF65-F5344CB8AC3E}">
        <p14:creationId xmlns:p14="http://schemas.microsoft.com/office/powerpoint/2010/main" val="2995681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1000">
        <p159:morph option="byWord"/>
      </p:transition>
    </mc:Choice>
    <mc:Fallback xmlns="">
      <p:transition spd="slow" advTm="2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97E6E9-3C53-4AF6-BF7E-EDA1E0A2BE3A}"/>
              </a:ext>
            </a:extLst>
          </p:cNvPr>
          <p:cNvSpPr/>
          <p:nvPr/>
        </p:nvSpPr>
        <p:spPr>
          <a:xfrm>
            <a:off x="1631504" y="2204864"/>
            <a:ext cx="7835774" cy="2733497"/>
          </a:xfrm>
          <a:prstGeom prst="rect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>
                <a:solidFill>
                  <a:schemeClr val="accent2"/>
                </a:solidFill>
              </a:rPr>
              <a:t>When Quality </a:t>
            </a:r>
            <a:r>
              <a:rPr lang="en-US" sz="4050" dirty="0">
                <a:solidFill>
                  <a:schemeClr val="accent6">
                    <a:lumMod val="75000"/>
                  </a:schemeClr>
                </a:solidFill>
              </a:rPr>
              <a:t>really</a:t>
            </a:r>
            <a:r>
              <a:rPr lang="en-US" sz="4050" dirty="0">
                <a:solidFill>
                  <a:srgbClr val="C00000"/>
                </a:solidFill>
              </a:rPr>
              <a:t> </a:t>
            </a:r>
            <a:r>
              <a:rPr lang="en-US" sz="4050" dirty="0">
                <a:solidFill>
                  <a:schemeClr val="accent2"/>
                </a:solidFill>
              </a:rPr>
              <a:t>matters</a:t>
            </a:r>
            <a:r>
              <a:rPr lang="en-US" sz="4050" dirty="0">
                <a:solidFill>
                  <a:srgbClr val="C00000"/>
                </a:solidFill>
              </a:rPr>
              <a:t> </a:t>
            </a:r>
          </a:p>
          <a:p>
            <a:pPr algn="ctr"/>
            <a:endParaRPr lang="en-US" sz="4050" dirty="0">
              <a:solidFill>
                <a:srgbClr val="C00000"/>
              </a:solidFill>
            </a:endParaRPr>
          </a:p>
          <a:p>
            <a:pPr algn="ctr"/>
            <a:r>
              <a:rPr lang="en-US" sz="4050" dirty="0">
                <a:solidFill>
                  <a:schemeClr val="accent6">
                    <a:lumMod val="75000"/>
                  </a:schemeClr>
                </a:solidFill>
              </a:rPr>
              <a:t>WWW.XQUAL.COM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E65198-CE8E-46A2-B96B-041C3A83E6D4}"/>
              </a:ext>
            </a:extLst>
          </p:cNvPr>
          <p:cNvSpPr/>
          <p:nvPr/>
        </p:nvSpPr>
        <p:spPr>
          <a:xfrm rot="18402248">
            <a:off x="1411891" y="2140032"/>
            <a:ext cx="465611" cy="18521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1F48C-C89D-478C-80C2-7120AC3D75AA}"/>
              </a:ext>
            </a:extLst>
          </p:cNvPr>
          <p:cNvSpPr/>
          <p:nvPr/>
        </p:nvSpPr>
        <p:spPr>
          <a:xfrm rot="18402248">
            <a:off x="9136710" y="4799383"/>
            <a:ext cx="661139" cy="18854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11F087-4977-4344-A347-A04FA0C50140}"/>
              </a:ext>
            </a:extLst>
          </p:cNvPr>
          <p:cNvSpPr/>
          <p:nvPr/>
        </p:nvSpPr>
        <p:spPr>
          <a:xfrm rot="3577725">
            <a:off x="9148595" y="2133491"/>
            <a:ext cx="637367" cy="198291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29637A-2120-4F9F-AC40-ACC2F301861D}"/>
              </a:ext>
            </a:extLst>
          </p:cNvPr>
          <p:cNvSpPr/>
          <p:nvPr/>
        </p:nvSpPr>
        <p:spPr>
          <a:xfrm rot="3577725">
            <a:off x="1445491" y="4846076"/>
            <a:ext cx="416489" cy="168494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6233186"/>
      </p:ext>
    </p:extLst>
  </p:cSld>
  <p:clrMapOvr>
    <a:masterClrMapping/>
  </p:clrMapOvr>
  <p:transition spd="slow" advClick="0" advTm="3000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357</Words>
  <Application>Microsoft Office PowerPoint</Application>
  <PresentationFormat>Widescreen</PresentationFormat>
  <Paragraphs>111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Bradley Hand ITC</vt:lpstr>
      <vt:lpstr>Calibri</vt:lpstr>
      <vt:lpstr>Century Gothic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egavaldo</dc:creator>
  <cp:lastModifiedBy>pascal paccaud</cp:lastModifiedBy>
  <cp:revision>165</cp:revision>
  <cp:lastPrinted>2016-05-04T16:03:44Z</cp:lastPrinted>
  <dcterms:created xsi:type="dcterms:W3CDTF">2010-05-25T14:45:33Z</dcterms:created>
  <dcterms:modified xsi:type="dcterms:W3CDTF">2018-05-09T08:39:03Z</dcterms:modified>
</cp:coreProperties>
</file>